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722" r:id="rId4"/>
    <p:sldMasterId id="2147483725" r:id="rId5"/>
  </p:sldMasterIdLst>
  <p:notesMasterIdLst>
    <p:notesMasterId r:id="rId19"/>
  </p:notesMasterIdLst>
  <p:sldIdLst>
    <p:sldId id="719" r:id="rId6"/>
    <p:sldId id="268" r:id="rId7"/>
    <p:sldId id="474" r:id="rId8"/>
    <p:sldId id="708" r:id="rId9"/>
    <p:sldId id="601" r:id="rId10"/>
    <p:sldId id="289" r:id="rId11"/>
    <p:sldId id="711" r:id="rId12"/>
    <p:sldId id="312" r:id="rId13"/>
    <p:sldId id="310" r:id="rId14"/>
    <p:sldId id="265" r:id="rId15"/>
    <p:sldId id="313" r:id="rId16"/>
    <p:sldId id="718" r:id="rId17"/>
    <p:sldId id="277" r:id="rId1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892" autoAdjust="0"/>
    <p:restoredTop sz="87719" autoAdjust="0"/>
  </p:normalViewPr>
  <p:slideViewPr>
    <p:cSldViewPr snapToGrid="0">
      <p:cViewPr>
        <p:scale>
          <a:sx n="64" d="100"/>
          <a:sy n="64" d="100"/>
        </p:scale>
        <p:origin x="1596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5DE3F-45E9-4C05-A10A-7B9CBFA9A00C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A2E66-5B4F-4924-8EFC-53D60AB863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638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A2E66-5B4F-4924-8EFC-53D60AB8639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3574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0B5B0-B79E-88BD-594E-95F34ACB2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46F1141-AFE1-B34A-C6FD-AB6673BB81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C62DD9-6D98-983C-C689-D6BEA2CA0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E397FA-ECAC-91E6-5FD5-AE4D19BF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2C2AE2-67DA-4624-A996-5E05CCFC2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782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667773-2925-8C04-10E7-51A3147A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E4AEC7-0A22-23BA-53DF-0585C8719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93ED88-D547-C181-6FB8-22177FEA5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20C1D2C-F721-F45D-A102-CF290B448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572C54-87EE-D547-5047-A1BAF467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19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481325-93F6-9820-EF8C-93013E486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D7D40B-DDAE-6530-D89A-127EF073A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33542B-A947-0BF8-2460-6EB541A8E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5057949-BE90-B65E-0233-0A765CEE4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96328B-5EAA-0CD7-CFF9-8054EF542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1718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6DB2BB-2FDE-3CAC-2B77-50E567D50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89850C-FEBE-79A4-4213-655AF176A4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17C8062-8DE7-99AD-1362-198D6A31B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5D0E240-9FB4-9D2D-28D5-053AA3A27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26F7DB0-9880-5E18-1230-C4F8E0C6A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0C9E116-669E-97FE-CF2C-90E88838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8222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033A23-20A8-87AD-C644-24B574CA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467A1F-36B3-2242-2251-8A4339F30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F32984A-DA79-2A1D-6B87-F19CE050D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5DE0908-B449-9E21-6539-EE824D7522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595ABCE-232E-4476-6009-1A1B626BFA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E60946E-E922-10A4-DA99-CC5D17E4B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8564A6B-365E-64E4-FB8C-879D6E872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1C986C6-673E-CE30-6F27-2737E252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38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50A52C-42B0-577E-82DD-127EE13B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1D44906-7E9F-E5D2-6FB4-7044A8FCE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F11EFFB-E4D4-D905-A329-0339289E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924A69B-D874-A57D-C3C7-A9765DBC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7262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E60F938-AAE5-16D3-C77C-5B025B3F0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6E2AF1F-A0AC-ED4F-179B-952B99BEB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83748D0-991C-1B5F-6D86-B6DF1159E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116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504A6A-3895-87AD-9791-2D1B1DF4D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93DDA8-316D-CB3A-9BFA-FB23FCD1B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D043989-FF91-1AD0-7BCC-F2A8D3ADE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F1A0A7-7BEA-7894-8AD1-F51C40752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07EF7D-0BE2-23A7-025C-FF18BB28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154706D-8C51-9410-4A7A-B6C44D22F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5273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196429-FA92-4988-F9F6-920F3733B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5AF777F-C74F-7A5C-8BC8-DE576170E1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02060E-56C6-68E4-E9FF-871EBD069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24A30E8-E3F7-1854-3B10-C0B505ACD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F7EF93D-5650-59C2-6829-4362D697E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A8A9AF7-2D21-88AA-8548-1831379D1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4200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0D6E1A-DB5E-2D94-B301-EA7DA7EAC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4706C0-C71C-4A3E-4FA7-DD6DC3847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FFBAEC-0D9F-9BD0-B23A-B41F171D7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48CF9C-E432-A41A-FB1E-E4F864922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45C8A0-9CFD-D4ED-A7AB-20C0F11E3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063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0168CAC-6F16-3B23-FBDF-031C77FC4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29A1158-54BB-2F20-E46E-47638ADE3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71F336-63C4-DCB9-35C3-C4C1AA246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37C4DE-A52C-54D2-7BC7-BBAA9628F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4F98F3-9AEB-1CD1-8EDA-6B3934E6A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758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157544-C440-321C-7CDE-53CF16084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3E8EC3E-83F8-46FC-2083-7DC8D05BF9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EC423A-ED8C-C3F5-75F5-AA70E957D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059C0D-1715-F979-370D-52FB17727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A077786-CEA7-83A3-2322-EC9E012FC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063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3B98C0-D9F1-630F-2F80-983DB8805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76F7DF-1A4E-FCE4-2B91-960245370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6D79EF-36B9-D2FD-7AAF-A3D9D41EB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B7435D-E762-83D8-088B-997677231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368919-886A-E5CD-36D3-2467961BB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560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EB8565-A2A9-4A0A-9515-683D7CB37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72C7501-F38C-4235-A29B-6A995ABE7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7706C2-56D0-46F0-F002-C843A7C5E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C08991-9761-183E-E42E-2C9AC6168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4F0627-6638-0B2D-8380-373A0FF5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336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D0BF99-A438-9321-FD51-25A96BE3F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4B0670-27B3-D59E-4445-4899A822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764843F-7A03-A787-D2C9-4DE1B20B9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F9BB542-488B-65A8-CD0B-40F7C0926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BA9F677-67D6-AB8C-FCA5-1F56B314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FEFC49-7691-66E3-EC71-C4A25C89D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1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47DEAE-0720-CA7C-9780-57260C2AF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0121F6A-4D40-9A31-F0CB-E090E3DB9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411FF65-1FC1-322C-E4F4-848917099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2A69429-E6BE-22BA-A0BA-902155C2E8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5BB942F-3529-630C-2599-837D7C3EB6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9E27C4B-C708-3BDD-2E56-8E964FAA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C5F01EE-D044-5E50-D517-E2CE403DD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4E10038-C580-5B1A-C021-421E68209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670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0A6FB8-861C-5D33-13AC-BE7EAA383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576A20D-8AAD-6969-3197-3A8C10A86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9E61B9-238D-506A-17CE-01DE3483E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F4D30C6-6754-7A6C-24AB-821651074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61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B56D8B2-411A-C9BE-EEC7-8ABCB7B5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F5F6B78-517B-0BF5-11C3-6BF3B761B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28ACD33-F8CF-16DB-9492-1019603CD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895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9CD03F-C837-AB8E-12E6-D72A901FC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32A33E-8A2F-F062-1DCF-392AE687B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71A65FC-3224-73D1-AA86-3050188A2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33F451D-38C1-4886-1385-6685A4077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335440D-A5A1-7CC3-A7A0-787217F34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374AA8-C75F-39B9-6096-5B885BE2E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803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BBD94F-E1B0-0354-D379-851CEE2A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370BB1F-6693-1306-C375-3D3ED5619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BD7642D-52E3-75E5-1E19-583ED07CC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53484CC-D627-7A19-5644-2582EDAA7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CA0C15-6DFE-D6D1-6840-4CB836929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90C592-F112-DF00-6330-809831E15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98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76CC31-A6A5-EDB9-C343-3AE35FD80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B7CA6EC-EFF1-08A6-6174-079115EF6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298F0B-E759-B339-2978-FD1A99FA4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5C6430-99D3-A5C6-BA3F-F1AD8FD7E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031C16-266A-6A53-FF60-9BD03A24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8810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0134565-AE19-1ADB-CE80-BCBEC51719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0942A05-F6EA-4AAC-262E-A4549B7766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03E572-EFE4-6582-337F-178C971F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ED4E3F-3B86-D720-3F26-DF29C7AC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E1F66A-BCE6-D488-DF8F-5AFA43F7C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752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76149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951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0636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149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16775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84822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8350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8332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35492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301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2463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2"/>
          <p:cNvSpPr txBox="1">
            <a:spLocks noChangeArrowheads="1"/>
          </p:cNvSpPr>
          <p:nvPr userDrawn="1"/>
        </p:nvSpPr>
        <p:spPr bwMode="auto">
          <a:xfrm>
            <a:off x="1682751" y="2594748"/>
            <a:ext cx="184731" cy="46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9pPr>
          </a:lstStyle>
          <a:p>
            <a:endParaRPr lang="it-IT" sz="2398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07821" y="2841111"/>
            <a:ext cx="5297132" cy="797982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b="1">
                <a:solidFill>
                  <a:srgbClr val="002060"/>
                </a:solidFill>
                <a:latin typeface="Calibri"/>
                <a:cs typeface="Calibri"/>
              </a:defRPr>
            </a:lvl1pPr>
            <a:lvl2pPr marL="609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6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5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4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3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2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8171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" y="966724"/>
            <a:ext cx="12011025" cy="5751704"/>
          </a:xfrm>
          <a:prstGeom prst="rect">
            <a:avLst/>
          </a:prstGeom>
        </p:spPr>
        <p:txBody>
          <a:bodyPr/>
          <a:lstStyle>
            <a:lvl1pPr>
              <a:defRPr sz="1465">
                <a:solidFill>
                  <a:srgbClr val="000000"/>
                </a:solidFill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3049474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80236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32152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0072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83160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9564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61881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41791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3904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05409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12819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43570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EBB1A3E-D9A8-45F4-AEE2-C806224726F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803215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594525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2530191-64CA-F47A-8498-AE7136480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0C6A8A9-79C1-1514-B0A5-A64ED6C3E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FCD68B-E971-FEE6-BC19-0403825DC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AA91E-CCD9-46B9-BFCB-B1E0158731A6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AF6D05-B090-B4E3-0B4D-F8FB1D1066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9457E9-CC7A-DB43-734D-0439CCCCD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7535D-FB59-4F22-8702-1F15F598B6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102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6E06235-DE2E-7338-E932-237B54A2C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DD58373-D8F5-78D8-2383-9A1623770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7528D2-D072-7479-5EAF-7106CEC8BF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C2C9A1-4A2A-C777-CFD5-92027E99EB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76A9AE-8D7C-66C5-C3B6-D0595C12A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152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4087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419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txStyles>
    <p:titleStyle>
      <a:lvl1pPr algn="l" defTabSz="609036" rtl="0" eaLnBrk="1" fontAlgn="base" hangingPunct="1">
        <a:spcBef>
          <a:spcPct val="0"/>
        </a:spcBef>
        <a:spcAft>
          <a:spcPct val="0"/>
        </a:spcAft>
        <a:defRPr sz="4796" kern="1200">
          <a:solidFill>
            <a:srgbClr val="262626"/>
          </a:solidFill>
          <a:latin typeface="+mj-lt"/>
          <a:ea typeface="ＭＳ Ｐゴシック" charset="0"/>
          <a:cs typeface="ＭＳ Ｐゴシック" charset="0"/>
        </a:defRPr>
      </a:lvl1pPr>
      <a:lvl2pPr algn="l" defTabSz="609036" rtl="0" eaLnBrk="1" fontAlgn="base" hangingPunct="1">
        <a:spcBef>
          <a:spcPct val="0"/>
        </a:spcBef>
        <a:spcAft>
          <a:spcPct val="0"/>
        </a:spcAft>
        <a:defRPr sz="4796">
          <a:solidFill>
            <a:srgbClr val="262626"/>
          </a:solidFill>
          <a:latin typeface="Century Gothic" panose="020B0502020202020204" pitchFamily="34" charset="0"/>
          <a:ea typeface="ＭＳ Ｐゴシック" charset="0"/>
          <a:cs typeface="ＭＳ Ｐゴシック" charset="0"/>
        </a:defRPr>
      </a:lvl2pPr>
      <a:lvl3pPr algn="l" defTabSz="609036" rtl="0" eaLnBrk="1" fontAlgn="base" hangingPunct="1">
        <a:spcBef>
          <a:spcPct val="0"/>
        </a:spcBef>
        <a:spcAft>
          <a:spcPct val="0"/>
        </a:spcAft>
        <a:defRPr sz="4796">
          <a:solidFill>
            <a:srgbClr val="262626"/>
          </a:solidFill>
          <a:latin typeface="Century Gothic" panose="020B0502020202020204" pitchFamily="34" charset="0"/>
          <a:ea typeface="ＭＳ Ｐゴシック" charset="0"/>
          <a:cs typeface="ＭＳ Ｐゴシック" charset="0"/>
        </a:defRPr>
      </a:lvl3pPr>
      <a:lvl4pPr algn="l" defTabSz="609036" rtl="0" eaLnBrk="1" fontAlgn="base" hangingPunct="1">
        <a:spcBef>
          <a:spcPct val="0"/>
        </a:spcBef>
        <a:spcAft>
          <a:spcPct val="0"/>
        </a:spcAft>
        <a:defRPr sz="4796">
          <a:solidFill>
            <a:srgbClr val="262626"/>
          </a:solidFill>
          <a:latin typeface="Century Gothic" panose="020B0502020202020204" pitchFamily="34" charset="0"/>
          <a:ea typeface="ＭＳ Ｐゴシック" charset="0"/>
          <a:cs typeface="ＭＳ Ｐゴシック" charset="0"/>
        </a:defRPr>
      </a:lvl4pPr>
      <a:lvl5pPr algn="l" defTabSz="609036" rtl="0" eaLnBrk="1" fontAlgn="base" hangingPunct="1">
        <a:spcBef>
          <a:spcPct val="0"/>
        </a:spcBef>
        <a:spcAft>
          <a:spcPct val="0"/>
        </a:spcAft>
        <a:defRPr sz="4796">
          <a:solidFill>
            <a:srgbClr val="262626"/>
          </a:solidFill>
          <a:latin typeface="Century Gothic" panose="020B0502020202020204" pitchFamily="34" charset="0"/>
          <a:ea typeface="ＭＳ Ｐゴシック" charset="0"/>
          <a:cs typeface="ＭＳ Ｐゴシック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6777" indent="-456777" algn="l" defTabSz="609036" rtl="0" eaLnBrk="1" fontAlgn="base" hangingPunct="1">
        <a:spcBef>
          <a:spcPts val="1332"/>
        </a:spcBef>
        <a:spcAft>
          <a:spcPct val="0"/>
        </a:spcAft>
        <a:buClr>
          <a:schemeClr val="accent1"/>
        </a:buClr>
        <a:buFont typeface="Wingdings 3" charset="0"/>
        <a:buChar char=""/>
        <a:defRPr kern="1200">
          <a:solidFill>
            <a:srgbClr val="404040"/>
          </a:solidFill>
          <a:latin typeface="+mn-lt"/>
          <a:ea typeface="ＭＳ Ｐゴシック" charset="0"/>
          <a:cs typeface="ＭＳ Ｐゴシック" charset="0"/>
        </a:defRPr>
      </a:lvl1pPr>
      <a:lvl2pPr marL="989684" indent="-380648" algn="l" defTabSz="609036" rtl="0" eaLnBrk="1" fontAlgn="base" hangingPunct="1">
        <a:spcBef>
          <a:spcPts val="1332"/>
        </a:spcBef>
        <a:spcAft>
          <a:spcPct val="0"/>
        </a:spcAft>
        <a:buClr>
          <a:schemeClr val="accent1"/>
        </a:buClr>
        <a:buFont typeface="Wingdings 3" charset="0"/>
        <a:buChar char=""/>
        <a:defRPr sz="2131" kern="1200">
          <a:solidFill>
            <a:srgbClr val="404040"/>
          </a:solidFill>
          <a:latin typeface="+mn-lt"/>
          <a:ea typeface="ＭＳ Ｐゴシック" charset="0"/>
          <a:cs typeface="+mn-cs"/>
        </a:defRPr>
      </a:lvl2pPr>
      <a:lvl3pPr marL="1522590" indent="-304518" algn="l" defTabSz="609036" rtl="0" eaLnBrk="1" fontAlgn="base" hangingPunct="1">
        <a:spcBef>
          <a:spcPts val="1332"/>
        </a:spcBef>
        <a:spcAft>
          <a:spcPct val="0"/>
        </a:spcAft>
        <a:buClr>
          <a:schemeClr val="accent1"/>
        </a:buClr>
        <a:buFont typeface="Wingdings 3" charset="0"/>
        <a:buChar char=""/>
        <a:defRPr sz="1865" kern="1200">
          <a:solidFill>
            <a:srgbClr val="404040"/>
          </a:solidFill>
          <a:latin typeface="+mn-lt"/>
          <a:ea typeface="ＭＳ Ｐゴシック" charset="0"/>
          <a:cs typeface="+mn-cs"/>
        </a:defRPr>
      </a:lvl3pPr>
      <a:lvl4pPr marL="2131626" indent="-304518" algn="l" defTabSz="609036" rtl="0" eaLnBrk="1" fontAlgn="base" hangingPunct="1">
        <a:spcBef>
          <a:spcPts val="1332"/>
        </a:spcBef>
        <a:spcAft>
          <a:spcPct val="0"/>
        </a:spcAft>
        <a:buClr>
          <a:schemeClr val="accent1"/>
        </a:buClr>
        <a:buFont typeface="Wingdings 3" charset="0"/>
        <a:buChar char=""/>
        <a:defRPr sz="1599" kern="1200">
          <a:solidFill>
            <a:srgbClr val="404040"/>
          </a:solidFill>
          <a:latin typeface="+mn-lt"/>
          <a:ea typeface="ＭＳ Ｐゴシック" charset="0"/>
          <a:cs typeface="+mn-cs"/>
        </a:defRPr>
      </a:lvl4pPr>
      <a:lvl5pPr marL="2740663" indent="-304518" algn="l" defTabSz="609036" rtl="0" eaLnBrk="1" fontAlgn="base" hangingPunct="1">
        <a:spcBef>
          <a:spcPts val="1332"/>
        </a:spcBef>
        <a:spcAft>
          <a:spcPct val="0"/>
        </a:spcAft>
        <a:buClr>
          <a:schemeClr val="accent1"/>
        </a:buClr>
        <a:buFont typeface="Wingdings 3" charset="0"/>
        <a:buChar char=""/>
        <a:defRPr sz="1599" kern="1200">
          <a:solidFill>
            <a:srgbClr val="404040"/>
          </a:solidFill>
          <a:latin typeface="+mn-lt"/>
          <a:ea typeface="ＭＳ Ｐゴシック" charset="0"/>
          <a:cs typeface="+mn-cs"/>
        </a:defRPr>
      </a:lvl5pPr>
      <a:lvl6pPr marL="3349699" indent="-304518" algn="l" defTabSz="609036" rtl="0" eaLnBrk="1" latinLnBrk="0" hangingPunct="1">
        <a:spcBef>
          <a:spcPts val="1332"/>
        </a:spcBef>
        <a:spcAft>
          <a:spcPts val="0"/>
        </a:spcAft>
        <a:buClr>
          <a:schemeClr val="accent1"/>
        </a:buClr>
        <a:buFont typeface="Wingdings 3" charset="2"/>
        <a:buChar char=""/>
        <a:defRPr sz="15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958735" indent="-304518" algn="l" defTabSz="609036" rtl="0" eaLnBrk="1" latinLnBrk="0" hangingPunct="1">
        <a:spcBef>
          <a:spcPts val="1332"/>
        </a:spcBef>
        <a:spcAft>
          <a:spcPts val="0"/>
        </a:spcAft>
        <a:buClr>
          <a:schemeClr val="accent1"/>
        </a:buClr>
        <a:buFont typeface="Wingdings 3" charset="2"/>
        <a:buChar char=""/>
        <a:defRPr sz="15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567771" indent="-304518" algn="l" defTabSz="609036" rtl="0" eaLnBrk="1" latinLnBrk="0" hangingPunct="1">
        <a:spcBef>
          <a:spcPts val="1332"/>
        </a:spcBef>
        <a:spcAft>
          <a:spcPts val="0"/>
        </a:spcAft>
        <a:buClr>
          <a:schemeClr val="accent1"/>
        </a:buClr>
        <a:buFont typeface="Wingdings 3" charset="2"/>
        <a:buChar char=""/>
        <a:defRPr sz="15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176807" indent="-304518" algn="l" defTabSz="609036" rtl="0" eaLnBrk="1" latinLnBrk="0" hangingPunct="1">
        <a:spcBef>
          <a:spcPts val="1332"/>
        </a:spcBef>
        <a:spcAft>
          <a:spcPts val="0"/>
        </a:spcAft>
        <a:buClr>
          <a:schemeClr val="accent1"/>
        </a:buClr>
        <a:buFont typeface="Wingdings 3" charset="2"/>
        <a:buChar char=""/>
        <a:defRPr sz="15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1pPr>
      <a:lvl2pPr marL="609036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218072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3pPr>
      <a:lvl4pPr marL="1827108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4pPr>
      <a:lvl5pPr marL="2436144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5pPr>
      <a:lvl6pPr marL="3045181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654217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263253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872289" algn="l" defTabSz="609036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A0436-4098-4FF7-8604-75C4EE0B177D}" type="datetimeFigureOut">
              <a:rPr lang="it-IT" smtClean="0"/>
              <a:pPr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87071-8FF9-4FDD-9069-120BA9FB9D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5764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3.tiff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rgrecofra@hotmail.com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88FB02-2495-E226-7356-AF4A18194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8722F6-A4AD-8753-191E-3DEE2BCD6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C99492E-4CB8-43E9-6529-254E166BF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00" y="0"/>
            <a:ext cx="12562778" cy="685800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FD7E8C9-D729-5992-3452-6EF4081D3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569615" y="1779863"/>
            <a:ext cx="6854679" cy="329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67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C7D45952-CF7D-0DE5-AF84-15AEE1DAE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293" y="127430"/>
            <a:ext cx="6347683" cy="346519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9A61A47-3154-8124-D4C6-61FE3A0DC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452" y="3429000"/>
            <a:ext cx="6048255" cy="330157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53FE4DB-F39F-44BE-D3AE-184AA3F2D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4125" y="937687"/>
            <a:ext cx="1844675" cy="184467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27CEAB0-D79B-9524-D9EA-21E048851B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037"/>
          <a:stretch>
            <a:fillRect/>
          </a:stretch>
        </p:blipFill>
        <p:spPr>
          <a:xfrm>
            <a:off x="2121174" y="4169803"/>
            <a:ext cx="1930126" cy="23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18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Bypass gastro-ileal - Dr Resa.png" descr="Bypass gastro-ileal - Dr Res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87186" y="1440950"/>
            <a:ext cx="1805968" cy="2089549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Shape 1141"/>
          <p:cNvSpPr txBox="1"/>
          <p:nvPr/>
        </p:nvSpPr>
        <p:spPr>
          <a:xfrm>
            <a:off x="9077414" y="6176318"/>
            <a:ext cx="2277072" cy="404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SASI</a:t>
            </a:r>
          </a:p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(Tarek Mandy)</a:t>
            </a:r>
          </a:p>
        </p:txBody>
      </p:sp>
      <p:sp>
        <p:nvSpPr>
          <p:cNvPr id="380" name="Shape 1142"/>
          <p:cNvSpPr txBox="1"/>
          <p:nvPr/>
        </p:nvSpPr>
        <p:spPr>
          <a:xfrm>
            <a:off x="760916" y="3470373"/>
            <a:ext cx="2277071" cy="404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MINIGASTRIC BYPASS - MGB</a:t>
            </a:r>
          </a:p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(Robert Rutledge)</a:t>
            </a:r>
          </a:p>
        </p:txBody>
      </p:sp>
      <p:sp>
        <p:nvSpPr>
          <p:cNvPr id="381" name="Shape 1143"/>
          <p:cNvSpPr txBox="1"/>
          <p:nvPr/>
        </p:nvSpPr>
        <p:spPr>
          <a:xfrm>
            <a:off x="9077414" y="3529309"/>
            <a:ext cx="2277072" cy="404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BYPASS GASTRO-ILEAL</a:t>
            </a:r>
          </a:p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 (Joaquín Resa)</a:t>
            </a:r>
          </a:p>
        </p:txBody>
      </p:sp>
      <p:pic>
        <p:nvPicPr>
          <p:cNvPr id="383" name="Sketch30163911.png" descr="Sketch30163911.png"/>
          <p:cNvPicPr>
            <a:picLocks noChangeAspect="1"/>
          </p:cNvPicPr>
          <p:nvPr/>
        </p:nvPicPr>
        <p:blipFill>
          <a:blip r:embed="rId3" cstate="print"/>
          <a:srcRect t="8004" r="52849" b="44531"/>
          <a:stretch>
            <a:fillRect/>
          </a:stretch>
        </p:blipFill>
        <p:spPr>
          <a:xfrm>
            <a:off x="6650556" y="1398055"/>
            <a:ext cx="1601868" cy="2089662"/>
          </a:xfrm>
          <a:prstGeom prst="rect">
            <a:avLst/>
          </a:prstGeom>
          <a:ln w="12700">
            <a:miter lim="400000"/>
          </a:ln>
        </p:spPr>
      </p:pic>
      <p:sp>
        <p:nvSpPr>
          <p:cNvPr id="384" name="Shape 1146"/>
          <p:cNvSpPr txBox="1"/>
          <p:nvPr/>
        </p:nvSpPr>
        <p:spPr>
          <a:xfrm>
            <a:off x="6420654" y="3649081"/>
            <a:ext cx="2277071" cy="404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ILEAL FOOD DIVERSION</a:t>
            </a:r>
          </a:p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 (Francesco Greco)</a:t>
            </a:r>
          </a:p>
        </p:txBody>
      </p:sp>
      <p:pic>
        <p:nvPicPr>
          <p:cNvPr id="385" name="SADI-DS 3.png" descr="SADI-DS 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92778" y="3973430"/>
            <a:ext cx="1803799" cy="2138092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Shape 1148"/>
          <p:cNvSpPr txBox="1"/>
          <p:nvPr/>
        </p:nvSpPr>
        <p:spPr>
          <a:xfrm>
            <a:off x="3763894" y="6133423"/>
            <a:ext cx="2277071" cy="404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SADI-DS</a:t>
            </a:r>
          </a:p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(Andres Sanchez Pernaute)</a:t>
            </a:r>
          </a:p>
        </p:txBody>
      </p:sp>
      <p:pic>
        <p:nvPicPr>
          <p:cNvPr id="387" name="SASI.jpg" descr="SAS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03803" y="4076570"/>
            <a:ext cx="1624294" cy="1946674"/>
          </a:xfrm>
          <a:prstGeom prst="rect">
            <a:avLst/>
          </a:prstGeom>
          <a:ln w="12700">
            <a:miter lim="400000"/>
          </a:ln>
        </p:spPr>
      </p:pic>
      <p:pic>
        <p:nvPicPr>
          <p:cNvPr id="388" name="pasted-image.tiff" descr="pasted-image.tif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8398" y="4199756"/>
            <a:ext cx="2277072" cy="1710816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Shape 1151"/>
          <p:cNvSpPr txBox="1"/>
          <p:nvPr/>
        </p:nvSpPr>
        <p:spPr>
          <a:xfrm>
            <a:off x="891629" y="6076743"/>
            <a:ext cx="2277072" cy="581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Loop duodenojejunal bypass with sleeve gastrectomy </a:t>
            </a:r>
          </a:p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(C.K Huang)</a:t>
            </a:r>
          </a:p>
        </p:txBody>
      </p:sp>
      <p:pic>
        <p:nvPicPr>
          <p:cNvPr id="390" name="dmgb.png" descr="dmgb.png"/>
          <p:cNvPicPr>
            <a:picLocks noChangeAspect="1"/>
          </p:cNvPicPr>
          <p:nvPr/>
        </p:nvPicPr>
        <p:blipFill>
          <a:blip r:embed="rId7" cstate="print"/>
          <a:srcRect l="3181" t="10896" r="50279" b="14154"/>
          <a:stretch>
            <a:fillRect/>
          </a:stretch>
        </p:blipFill>
        <p:spPr>
          <a:xfrm>
            <a:off x="3907140" y="1398055"/>
            <a:ext cx="1624231" cy="2092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oagb.png" descr="oagb.png"/>
          <p:cNvPicPr>
            <a:picLocks noChangeAspect="1"/>
          </p:cNvPicPr>
          <p:nvPr/>
        </p:nvPicPr>
        <p:blipFill>
          <a:blip r:embed="rId8" cstate="print"/>
          <a:srcRect l="5082" t="11854" r="53980" b="16203"/>
          <a:stretch>
            <a:fillRect/>
          </a:stretch>
        </p:blipFill>
        <p:spPr>
          <a:xfrm>
            <a:off x="1308901" y="1440950"/>
            <a:ext cx="1402370" cy="1971617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Shape 1142"/>
          <p:cNvSpPr txBox="1"/>
          <p:nvPr/>
        </p:nvSpPr>
        <p:spPr>
          <a:xfrm>
            <a:off x="3763894" y="3583906"/>
            <a:ext cx="2277071" cy="404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Diverted MGB - dMGB</a:t>
            </a:r>
          </a:p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(Rui Ribeiro)</a:t>
            </a:r>
          </a:p>
        </p:txBody>
      </p:sp>
      <p:pic>
        <p:nvPicPr>
          <p:cNvPr id="393" name="Santoro operation SG+IB.jpg" descr="Santoro operation SG+IB.jpg"/>
          <p:cNvPicPr>
            <a:picLocks noChangeAspect="1"/>
          </p:cNvPicPr>
          <p:nvPr/>
        </p:nvPicPr>
        <p:blipFill>
          <a:blip r:embed="rId9" cstate="print"/>
          <a:srcRect l="6341" t="2163" r="4040" b="15428"/>
          <a:stretch>
            <a:fillRect/>
          </a:stretch>
        </p:blipFill>
        <p:spPr>
          <a:xfrm>
            <a:off x="6843028" y="4047258"/>
            <a:ext cx="1432224" cy="2089706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Shape 1148"/>
          <p:cNvSpPr txBox="1"/>
          <p:nvPr/>
        </p:nvSpPr>
        <p:spPr>
          <a:xfrm>
            <a:off x="6538740" y="6218444"/>
            <a:ext cx="2277071" cy="404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9" tIns="26789" rIns="26789" bIns="26789">
            <a:spAutoFit/>
          </a:bodyPr>
          <a:lstStyle/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TRANSIT BIPARTITION</a:t>
            </a:r>
          </a:p>
          <a:p>
            <a:pPr marL="0" marR="0" lvl="0" indent="0" algn="ctr" defTabSz="9108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12121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cs typeface="Arial"/>
                <a:sym typeface="Arial"/>
              </a:rPr>
              <a:t>(Andres Sanchez Pernaute)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B3278E2-BD48-209E-154D-776D6CE24FB4}"/>
              </a:ext>
            </a:extLst>
          </p:cNvPr>
          <p:cNvSpPr txBox="1"/>
          <p:nvPr/>
        </p:nvSpPr>
        <p:spPr>
          <a:xfrm>
            <a:off x="747028" y="97553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The Ileal stimulation (</a:t>
            </a:r>
            <a:r>
              <a:rPr lang="en-US" sz="3600" dirty="0" err="1">
                <a:solidFill>
                  <a:schemeClr val="bg1"/>
                </a:solidFill>
              </a:rPr>
              <a:t>Billroth</a:t>
            </a:r>
            <a:r>
              <a:rPr lang="en-US" sz="3600" dirty="0">
                <a:solidFill>
                  <a:schemeClr val="bg1"/>
                </a:solidFill>
              </a:rPr>
              <a:t> II reconstruction) is the main mechanism of action of modern metabolic surgeries</a:t>
            </a:r>
            <a:endParaRPr lang="it-IT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39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r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87FBE4F-A368-4147-8E5F-17EE211A6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042" y="0"/>
            <a:ext cx="4311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00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639" y="1"/>
            <a:ext cx="12180722" cy="685800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03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3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78655"/>
            <a:ext cx="16220133" cy="1056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45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rcRect l="9489" t="10383" r="11079" b="11368"/>
          <a:stretch>
            <a:fillRect/>
          </a:stretch>
        </p:blipFill>
        <p:spPr>
          <a:xfrm>
            <a:off x="3992143" y="175837"/>
            <a:ext cx="4013322" cy="308319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74872A7-6670-EBD3-89D3-5E686002C6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79" r="5364" b="3166"/>
          <a:stretch>
            <a:fillRect/>
          </a:stretch>
        </p:blipFill>
        <p:spPr>
          <a:xfrm>
            <a:off x="8111410" y="175837"/>
            <a:ext cx="3794840" cy="310362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D11697C-3F29-F6A5-9B69-4B313E1040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32" r="10968"/>
          <a:stretch>
            <a:fillRect/>
          </a:stretch>
        </p:blipFill>
        <p:spPr>
          <a:xfrm>
            <a:off x="174154" y="175837"/>
            <a:ext cx="3712044" cy="316072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9737AD9-0458-D8F5-8085-BD2E2B55BB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146" r="3390"/>
          <a:stretch>
            <a:fillRect/>
          </a:stretch>
        </p:blipFill>
        <p:spPr>
          <a:xfrm>
            <a:off x="8161393" y="3365762"/>
            <a:ext cx="3787801" cy="310362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D88C27D-16B6-A4FA-85C2-905CED95D4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48"/>
          <a:stretch>
            <a:fillRect/>
          </a:stretch>
        </p:blipFill>
        <p:spPr>
          <a:xfrm>
            <a:off x="4082097" y="3356650"/>
            <a:ext cx="3923368" cy="315554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ECB55D4-2778-604B-F2B2-D493CF0D438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191" b="4659"/>
          <a:stretch>
            <a:fillRect/>
          </a:stretch>
        </p:blipFill>
        <p:spPr>
          <a:xfrm>
            <a:off x="243506" y="3408585"/>
            <a:ext cx="3712044" cy="3234715"/>
          </a:xfrm>
          <a:prstGeom prst="rect">
            <a:avLst/>
          </a:prstGeom>
        </p:spPr>
      </p:pic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AF17C247-F757-C9DE-A2A6-AA143DD68544}"/>
              </a:ext>
            </a:extLst>
          </p:cNvPr>
          <p:cNvSpPr/>
          <p:nvPr/>
        </p:nvSpPr>
        <p:spPr>
          <a:xfrm>
            <a:off x="3595955" y="1551398"/>
            <a:ext cx="719191" cy="441789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C609D99-7098-0957-EA6E-4B2704C933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3623303" y="4733194"/>
            <a:ext cx="737680" cy="48162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190FA0A-A6C8-9B22-6242-209C47F0B1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2449" y="1551398"/>
            <a:ext cx="737680" cy="48162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CAA4DFC-3075-F8F3-0224-1CD1B4F252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7715300" y="4781311"/>
            <a:ext cx="737680" cy="481626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CBED79EC-94E7-5890-EE9E-7191B2EDB9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9685753" y="3167772"/>
            <a:ext cx="737680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0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CC05183-C459-A399-A87D-45538A3B8F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4" t="309" r="1082" b="994"/>
          <a:stretch>
            <a:fillRect/>
          </a:stretch>
        </p:blipFill>
        <p:spPr>
          <a:xfrm>
            <a:off x="2705008" y="511836"/>
            <a:ext cx="7168042" cy="612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5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5AA735FB-B9E2-1C97-4F0C-A6ADB7CFC1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6097"/>
            <a:ext cx="12192000" cy="665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91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B239955-99AF-9D95-9782-2B4AEBFB4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39534" y="0"/>
            <a:ext cx="12531534" cy="684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26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F8752F-3148-513B-3D52-BAC9904D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2EECEE-D376-99EE-DA94-74DD37EBF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4B0FADA2-E72B-B26A-8D38-8FC0AC0296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1507948-604D-BA4F-929C-62304170C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79" y="-179777"/>
            <a:ext cx="9386821" cy="703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30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5DC51B-16B4-7889-24E0-3DE3F838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87325"/>
            <a:ext cx="10515600" cy="1325563"/>
          </a:xfrm>
        </p:spPr>
        <p:txBody>
          <a:bodyPr/>
          <a:lstStyle/>
          <a:p>
            <a:r>
              <a:rPr lang="it-IT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Bile Acids: </a:t>
            </a:r>
            <a:r>
              <a:rPr lang="it-IT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What’s</a:t>
            </a:r>
            <a:r>
              <a:rPr lang="it-IT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Really</a:t>
            </a:r>
            <a:r>
              <a:rPr lang="it-IT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Going</a:t>
            </a:r>
            <a:r>
              <a:rPr lang="it-IT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On?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BC48C6-39D7-25F0-66FA-676B2AFC8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1660525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  <a:spcAft>
                <a:spcPts val="900"/>
              </a:spcAft>
              <a:buNone/>
            </a:pPr>
            <a:r>
              <a:rPr lang="en-US" b="1" u="none" strike="noStrike" dirty="0">
                <a:effectLst/>
                <a:latin typeface="Google Sans"/>
              </a:rPr>
              <a:t>The Dynamic Metabolic Benefits</a:t>
            </a:r>
          </a:p>
          <a:p>
            <a:pPr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b="1" u="none" strike="noStrike" dirty="0">
                <a:effectLst/>
                <a:latin typeface="Google Sans"/>
              </a:rPr>
              <a:t>Hormonal Surge</a:t>
            </a:r>
            <a:r>
              <a:rPr lang="en-US" b="0" u="none" strike="noStrike" dirty="0">
                <a:effectLst/>
                <a:latin typeface="Google Sans"/>
              </a:rPr>
              <a:t>: Altered anatomy forces bile acids to meet food much further down the small intestine. This delayed mixing spikes the systemic release of metabolic hormones like </a:t>
            </a:r>
            <a:r>
              <a:rPr lang="en-US" b="1" u="none" strike="noStrike" dirty="0">
                <a:effectLst/>
                <a:latin typeface="Google Sans"/>
              </a:rPr>
              <a:t>GLP-1</a:t>
            </a:r>
            <a:r>
              <a:rPr lang="en-US" b="0" u="none" strike="noStrike" dirty="0">
                <a:effectLst/>
                <a:latin typeface="Google Sans"/>
              </a:rPr>
              <a:t> and </a:t>
            </a:r>
            <a:r>
              <a:rPr lang="en-US" b="1" u="none" strike="noStrike" dirty="0">
                <a:effectLst/>
                <a:latin typeface="Google Sans"/>
              </a:rPr>
              <a:t>PYY</a:t>
            </a:r>
            <a:r>
              <a:rPr lang="en-US" b="0" u="none" strike="noStrike" dirty="0">
                <a:effectLst/>
                <a:latin typeface="Google Sans"/>
              </a:rPr>
              <a:t>.</a:t>
            </a:r>
          </a:p>
          <a:p>
            <a:pPr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b="1" u="none" strike="noStrike" dirty="0">
                <a:effectLst/>
                <a:latin typeface="Google Sans"/>
              </a:rPr>
              <a:t>Glucose Control</a:t>
            </a:r>
            <a:r>
              <a:rPr lang="en-US" b="0" u="none" strike="noStrike" dirty="0">
                <a:effectLst/>
                <a:latin typeface="Google Sans"/>
              </a:rPr>
              <a:t>: Higher concentrations of circulating bile acids bind to specialized receptors (like TGR5 and FXR). This binding rapidly improves </a:t>
            </a:r>
            <a:r>
              <a:rPr lang="en-US" b="1" u="none" strike="noStrike" dirty="0">
                <a:effectLst/>
                <a:latin typeface="Google Sans"/>
              </a:rPr>
              <a:t>insulin sensitivity</a:t>
            </a:r>
            <a:r>
              <a:rPr lang="en-US" b="0" u="none" strike="noStrike" dirty="0">
                <a:effectLst/>
                <a:latin typeface="Google Sans"/>
              </a:rPr>
              <a:t> and helps resolve Type 2 diabetes independent of weight loss.</a:t>
            </a:r>
          </a:p>
          <a:p>
            <a:pPr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b="1" u="none" strike="noStrike" dirty="0">
                <a:effectLst/>
                <a:latin typeface="Google Sans"/>
              </a:rPr>
              <a:t>Energy Expenditure</a:t>
            </a:r>
            <a:r>
              <a:rPr lang="en-US" b="0" u="none" strike="noStrike" dirty="0">
                <a:effectLst/>
                <a:latin typeface="Google Sans"/>
              </a:rPr>
              <a:t>: Activated bile acid receptors signal the brain and adipose tissue to increase calorie burning and reduce overall appetite.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9997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4730D09-0BDF-C6EA-5DE5-FA672237D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0" y="737382"/>
            <a:ext cx="11522439" cy="538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98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43"/>
            <a:ext cx="7518400" cy="683985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9B26768-8AF0-6F6B-C5D4-0623B13A42E0}"/>
              </a:ext>
            </a:extLst>
          </p:cNvPr>
          <p:cNvSpPr txBox="1"/>
          <p:nvPr/>
        </p:nvSpPr>
        <p:spPr>
          <a:xfrm>
            <a:off x="7924800" y="1366897"/>
            <a:ext cx="3810000" cy="4893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OAGB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10-years follow up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Francesco Greco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 Bariatric &amp; Metabolic Surgery Unit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Fondazione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Poliambulanza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Brescia-Italy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Calibri" panose="020F0502020204030204"/>
                <a:hlinkClick r:id="rId3"/>
              </a:rPr>
              <a:t>drgrecofra@hotmail.com</a:t>
            </a:r>
            <a:endParaRPr lang="en-US" sz="2400" i="1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@obese.lives.matter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2BDA773-A6E5-2421-5344-9C46ED744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03" y="279903"/>
            <a:ext cx="6451097" cy="634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7474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Theme">
  <a:themeElements>
    <a:clrScheme name="Impostazioni personalizzate 2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A94A"/>
      </a:folHlink>
    </a:clrScheme>
    <a:fontScheme name="Filo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1" id="{CA85EE37-07F3-A643-BCF5-E20B51F6F8F9}" vid="{410F70BA-EA96-D542-B012-810F06582E47}"/>
    </a:ext>
  </a:extLst>
</a:theme>
</file>

<file path=ppt/theme/theme5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209</Words>
  <Application>Microsoft Office PowerPoint</Application>
  <PresentationFormat>Widescreen</PresentationFormat>
  <Paragraphs>33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5</vt:i4>
      </vt:variant>
      <vt:variant>
        <vt:lpstr>Titoli diapositive</vt:lpstr>
      </vt:variant>
      <vt:variant>
        <vt:i4>13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Google Sans</vt:lpstr>
      <vt:lpstr>Wingdings 3</vt:lpstr>
      <vt:lpstr>Tema di Office</vt:lpstr>
      <vt:lpstr>5_Tema di Office</vt:lpstr>
      <vt:lpstr>1_Tema di Office</vt:lpstr>
      <vt:lpstr>Default Theme</vt:lpstr>
      <vt:lpstr>3_Tema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Bile Acids: What’s Really Going On?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Greco Francesco</dc:creator>
  <cp:lastModifiedBy>Greco Francesco</cp:lastModifiedBy>
  <cp:revision>16</cp:revision>
  <dcterms:created xsi:type="dcterms:W3CDTF">2026-08-19T10:50:17Z</dcterms:created>
  <dcterms:modified xsi:type="dcterms:W3CDTF">2026-09-17T10:08:04Z</dcterms:modified>
</cp:coreProperties>
</file>